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4" r:id="rId3"/>
    <p:sldId id="315" r:id="rId4"/>
    <p:sldId id="290" r:id="rId5"/>
    <p:sldId id="291" r:id="rId6"/>
    <p:sldId id="285" r:id="rId7"/>
    <p:sldId id="260" r:id="rId8"/>
    <p:sldId id="287" r:id="rId9"/>
    <p:sldId id="292" r:id="rId10"/>
    <p:sldId id="294" r:id="rId11"/>
    <p:sldId id="296" r:id="rId12"/>
    <p:sldId id="316" r:id="rId13"/>
    <p:sldId id="298" r:id="rId14"/>
    <p:sldId id="317" r:id="rId15"/>
    <p:sldId id="300" r:id="rId16"/>
    <p:sldId id="301" r:id="rId17"/>
    <p:sldId id="318" r:id="rId18"/>
    <p:sldId id="303" r:id="rId19"/>
    <p:sldId id="305" r:id="rId20"/>
    <p:sldId id="320" r:id="rId21"/>
    <p:sldId id="306" r:id="rId22"/>
    <p:sldId id="307" r:id="rId23"/>
    <p:sldId id="319" r:id="rId24"/>
    <p:sldId id="309" r:id="rId25"/>
    <p:sldId id="310" r:id="rId26"/>
    <p:sldId id="311" r:id="rId27"/>
    <p:sldId id="312" r:id="rId28"/>
    <p:sldId id="323" r:id="rId29"/>
    <p:sldId id="324" r:id="rId30"/>
    <p:sldId id="279" r:id="rId31"/>
  </p:sldIdLst>
  <p:sldSz cx="9144000" cy="6858000" type="screen4x3"/>
  <p:notesSz cx="6858000" cy="9144000"/>
  <p:embeddedFontLs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694480-784C-4732-9CC2-3BFCC678968D}">
  <a:tblStyle styleId="{E0694480-784C-4732-9CC2-3BFCC678968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11" autoAdjust="0"/>
  </p:normalViewPr>
  <p:slideViewPr>
    <p:cSldViewPr>
      <p:cViewPr>
        <p:scale>
          <a:sx n="75" d="100"/>
          <a:sy n="75" d="100"/>
        </p:scale>
        <p:origin x="-1740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24925-C08E-44E9-99A8-14F51D9FD448}" type="datetimeFigureOut">
              <a:rPr lang="en-US" smtClean="0"/>
              <a:t>03-10-2017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CE3A4-DB36-4795-94C7-8DDCAED92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46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19682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9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during a phone call, saying “Uh huh”, “</a:t>
            </a:r>
            <a:r>
              <a:rPr lang="en-AU" altLang="en-US" sz="1100" dirty="0" err="1" smtClean="0">
                <a:latin typeface="Tahoma" pitchFamily="34" charset="0"/>
                <a:cs typeface="Times New Roman" pitchFamily="18" charset="0"/>
              </a:rPr>
              <a:t>Mmmm</a:t>
            </a: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” or “Yeah” while the other person speaks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nodding to show understanding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waiting for the other person to stop talking before you start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raising pitch of voice after a question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airline pilots speak English, refer to heights in feet, agree on which direction to turn to avoid collision, pronounce 9 as “</a:t>
            </a:r>
            <a:r>
              <a:rPr lang="en-AU" altLang="en-US" sz="1100" dirty="0" err="1" smtClean="0">
                <a:latin typeface="Tahoma" pitchFamily="34" charset="0"/>
                <a:cs typeface="Times New Roman" pitchFamily="18" charset="0"/>
              </a:rPr>
              <a:t>niner</a:t>
            </a:r>
            <a:r>
              <a:rPr lang="en-AU" altLang="en-US" sz="1100" dirty="0" smtClean="0">
                <a:latin typeface="Tahoma" pitchFamily="34" charset="0"/>
                <a:cs typeface="Times New Roman" pitchFamily="18" charset="0"/>
              </a:rPr>
              <a:t>”, spell out letters with words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6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buClr>
                <a:srgbClr val="2185C5"/>
              </a:buClr>
              <a:buSzPct val="100000"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5938246" y="3377550"/>
            <a:ext cx="721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659860" y="3377550"/>
            <a:ext cx="721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1" y="3377550"/>
            <a:ext cx="721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721424" y="3377550"/>
            <a:ext cx="5216699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3047703" y="5323800"/>
            <a:ext cx="30477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096270" y="5323800"/>
            <a:ext cx="30477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" y="5323800"/>
            <a:ext cx="30477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6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defRPr i="1"/>
            </a:lvl4pPr>
            <a:lvl5pPr lvl="4" algn="ctr" rtl="0">
              <a:spcBef>
                <a:spcPts val="0"/>
              </a:spcBef>
              <a:defRPr i="1"/>
            </a:lvl5pPr>
            <a:lvl6pPr lvl="5" algn="ctr" rtl="0">
              <a:spcBef>
                <a:spcPts val="0"/>
              </a:spcBef>
              <a:defRPr i="1"/>
            </a:lvl6pPr>
            <a:lvl7pPr lvl="6" algn="ctr" rtl="0">
              <a:spcBef>
                <a:spcPts val="0"/>
              </a:spcBef>
              <a:defRPr i="1"/>
            </a:lvl7pPr>
            <a:lvl8pPr lvl="7" algn="ctr" rtl="0">
              <a:spcBef>
                <a:spcPts val="0"/>
              </a:spcBef>
              <a:defRPr i="1"/>
            </a:lvl8pPr>
            <a:lvl9pPr lvl="8" algn="ctr">
              <a:spcBef>
                <a:spcPts val="0"/>
              </a:spcBef>
              <a:defRPr i="1"/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15752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</a:p>
        </p:txBody>
      </p:sp>
      <p:sp>
        <p:nvSpPr>
          <p:cNvPr id="24" name="Shape 24"/>
          <p:cNvSpPr/>
          <p:nvPr/>
        </p:nvSpPr>
        <p:spPr>
          <a:xfrm>
            <a:off x="5723283" y="2132900"/>
            <a:ext cx="17103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434176" y="2132900"/>
            <a:ext cx="17103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132900"/>
            <a:ext cx="17103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10424" y="2132900"/>
            <a:ext cx="17103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219455" y="1600200"/>
            <a:ext cx="31368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 background">
    <p:bg>
      <p:bgPr>
        <a:solidFill>
          <a:srgbClr val="2185C5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7356366" y="6755100"/>
            <a:ext cx="893699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50311" y="6755100"/>
            <a:ext cx="893699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0" y="6755100"/>
            <a:ext cx="893699" cy="102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93709" y="6755100"/>
            <a:ext cx="64626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77480"/>
              </a:buClr>
              <a:buSzPct val="100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480"/>
              </a:spcBef>
              <a:buClr>
                <a:srgbClr val="677480"/>
              </a:buClr>
              <a:buSzPct val="100000"/>
              <a:buFont typeface="Lato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360"/>
              </a:spcBef>
              <a:buClr>
                <a:srgbClr val="677480"/>
              </a:buClr>
              <a:buSzPct val="100000"/>
              <a:buFont typeface="Lato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gif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574501" y="1752600"/>
            <a:ext cx="6816899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NETWORK PROTOCOLS</a:t>
            </a:r>
            <a:endParaRPr lang="en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09600" y="3657600"/>
            <a:ext cx="7467600" cy="6858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Shashikumara AA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6006175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lang="en-US" baseline="300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 October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, 2017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400842" y="5105400"/>
            <a:ext cx="6732238" cy="775625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School of Library and Information Science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Central University of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Gujarat</a:t>
            </a:r>
          </a:p>
        </p:txBody>
      </p:sp>
      <p:pic>
        <p:nvPicPr>
          <p:cNvPr id="6" name="Picture 5" descr="Image result for central university of gujarat log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6" t="9274" r="14620" b="14552"/>
          <a:stretch/>
        </p:blipFill>
        <p:spPr bwMode="auto">
          <a:xfrm>
            <a:off x="673100" y="5111549"/>
            <a:ext cx="685799" cy="769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r="6416"/>
          <a:stretch/>
        </p:blipFill>
        <p:spPr bwMode="auto">
          <a:xfrm>
            <a:off x="0" y="-105508"/>
            <a:ext cx="9144000" cy="5410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935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50"/>
            <a:ext cx="7848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Transmission Control Protocol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 Internet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Protocol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(TCP/IP)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831450"/>
            <a:ext cx="5811900" cy="4736399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TCP/IP is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 suite of communication protocols used to interconnect network devices on the internet.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most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popular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network protocol in the world,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TCP/IP protocol suite, was designed in 1970s by 2 DARPA scientists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Vint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Cerf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Bob Kahn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persons most often called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fathers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Internet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TCP/IP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can also be used as a communications protocol in a private network (an intranet or an extranet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).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Vinton Gray Cer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54016"/>
            <a:ext cx="2209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Robert Elliot Kah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2209800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1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0737"/>
            <a:ext cx="74883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OSI Example for Ethernet Media - TCP/IP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Stack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D:\phd\osi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"/>
          <a:stretch/>
        </p:blipFill>
        <p:spPr bwMode="auto">
          <a:xfrm>
            <a:off x="545432" y="1423737"/>
            <a:ext cx="8077200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365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6858000" cy="83820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File Transfer Protocol (FTP)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143000"/>
            <a:ext cx="7259700" cy="4876801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FTP is the standard, simplest and most secure way to exchange files over the Internet.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Transferring files from a client computer to a server computer is called uploading and transferring from a server to a client is downloading.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To access an FTP server, users must be able to connect to the Internet or an intranet with an FTP client program.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Image result for &quot;File Transfer Protocol&quot; 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4495800" cy="167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6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715950"/>
          </a:xfrm>
        </p:spPr>
        <p:txBody>
          <a:bodyPr anchor="t"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How FTP works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r="1072" b="8242"/>
          <a:stretch/>
        </p:blipFill>
        <p:spPr bwMode="auto">
          <a:xfrm>
            <a:off x="375138" y="1143000"/>
            <a:ext cx="8387862" cy="510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97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7921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FTP Clients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955" y="1066800"/>
            <a:ext cx="8041445" cy="3986710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FileZilla 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- a popular FTP client that is freely available for Windows, Macintosh, and Linux users Available as a free download from the Internet.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Fire FTP 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a plug-in for the popular Firefox web browser that can be used just like a standalone FTP program Installed through the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FireFox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browser.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Classic FTP 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an easy and reliable FTP client for file sharing or website maintenance, to upload, download, transfer and backup files on your computer.</a:t>
            </a:r>
            <a:endParaRPr lang="en-US" sz="175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50" b="1" dirty="0" err="1" smtClean="0">
                <a:solidFill>
                  <a:schemeClr val="accent1">
                    <a:lumMod val="75000"/>
                  </a:schemeClr>
                </a:solidFill>
              </a:rPr>
              <a:t>WinSCP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WinSCP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is a free SFTP and FTP client for Windows, and a multi-functional tool that improves your productivity.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WinSCP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copies files between and remote computers using multiple protocols: FTP, FTPS, SCP, SFTP, or WebDAV. And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WinSCP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offers an intuitive interface. </a:t>
            </a:r>
            <a:endParaRPr lang="en-US" sz="175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750" b="1" dirty="0" err="1" smtClean="0">
                <a:solidFill>
                  <a:schemeClr val="accent1">
                    <a:lumMod val="75000"/>
                  </a:schemeClr>
                </a:solidFill>
              </a:rPr>
              <a:t>Cyberduck</a:t>
            </a:r>
            <a:r>
              <a:rPr lang="en-US" sz="1750" b="1" dirty="0" smtClean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Cyberduck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is an open source client for FTP and SFTP, WebDAV, and cloud storage, available for </a:t>
            </a:r>
            <a:r>
              <a:rPr lang="en-US" sz="1750" dirty="0" err="1" smtClean="0">
                <a:solidFill>
                  <a:schemeClr val="accent1">
                    <a:lumMod val="75000"/>
                  </a:schemeClr>
                </a:solidFill>
              </a:rPr>
              <a:t>macOS</a:t>
            </a:r>
            <a:r>
              <a:rPr lang="en-US" sz="1750" dirty="0" smtClean="0">
                <a:solidFill>
                  <a:schemeClr val="accent1">
                    <a:lumMod val="75000"/>
                  </a:schemeClr>
                </a:solidFill>
              </a:rPr>
              <a:t> and Windows licensed under the GPL.</a:t>
            </a:r>
            <a:endParaRPr lang="en-US" sz="17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Image result for FileZilla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5" y="5310391"/>
            <a:ext cx="1775460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Fireftp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453881"/>
            <a:ext cx="1223010" cy="12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Classic FTP logo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8" r="31337" b="9612"/>
          <a:stretch/>
        </p:blipFill>
        <p:spPr bwMode="auto">
          <a:xfrm>
            <a:off x="4267200" y="5466995"/>
            <a:ext cx="990600" cy="1268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Image result for WinSCP logo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315832"/>
            <a:ext cx="1551940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Cyberduck  logo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330658"/>
            <a:ext cx="1524000" cy="1431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6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50"/>
            <a:ext cx="8458200" cy="868350"/>
          </a:xfrm>
        </p:spPr>
        <p:txBody>
          <a:bodyPr anchor="t"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Simple Mail Transfer Protocol (SMTP)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143000"/>
            <a:ext cx="5888100" cy="381000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Simple Mail Transfer Protocol (SMTP) is a standard communication protocol for sending email messages on business networks and the Internet.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SMTP was originally developed in the early 1980s and remains one of the most popular protocols in use worldwide.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Email software most commonly uses SMTP for sending and either the Post Office Protocol 3 (POP3) or Internet Message Access Protocol (IMAP) protocols for receiving mail. </a:t>
            </a:r>
          </a:p>
          <a:p>
            <a:endParaRPr lang="en-US" sz="2000" dirty="0"/>
          </a:p>
        </p:txBody>
      </p:sp>
      <p:pic>
        <p:nvPicPr>
          <p:cNvPr id="4" name="Picture 3" descr="Image result for smtp 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1524000"/>
            <a:ext cx="2344420" cy="265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6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7159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Email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Content Placeholder 5" descr="Related image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"/>
          <a:stretch/>
        </p:blipFill>
        <p:spPr bwMode="auto">
          <a:xfrm>
            <a:off x="1066800" y="1219200"/>
            <a:ext cx="6934200" cy="5257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624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7921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SMTP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Clients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09650"/>
            <a:ext cx="7772400" cy="419100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50" b="1" dirty="0" err="1">
                <a:solidFill>
                  <a:schemeClr val="accent1">
                    <a:lumMod val="75000"/>
                  </a:schemeClr>
                </a:solidFill>
              </a:rPr>
              <a:t>eM</a:t>
            </a:r>
            <a:r>
              <a:rPr lang="en-US" sz="1850" b="1" dirty="0">
                <a:solidFill>
                  <a:schemeClr val="accent1">
                    <a:lumMod val="75000"/>
                  </a:schemeClr>
                </a:solidFill>
              </a:rPr>
              <a:t> Client: </a:t>
            </a:r>
            <a:r>
              <a:rPr lang="en-US" sz="1850" dirty="0" err="1">
                <a:solidFill>
                  <a:schemeClr val="accent1">
                    <a:lumMod val="75000"/>
                  </a:schemeClr>
                </a:solidFill>
              </a:rPr>
              <a:t>eM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 Client is a full featured e-mail client with a modern and easy to use interface. </a:t>
            </a:r>
            <a:r>
              <a:rPr lang="en-US" sz="1850" dirty="0" err="1">
                <a:solidFill>
                  <a:schemeClr val="accent1">
                    <a:lumMod val="75000"/>
                  </a:schemeClr>
                </a:solidFill>
              </a:rPr>
              <a:t>eM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 Client also offers calendar, tasks, contacts and chat.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50" b="1" dirty="0" err="1">
                <a:solidFill>
                  <a:schemeClr val="accent1">
                    <a:lumMod val="75000"/>
                  </a:schemeClr>
                </a:solidFill>
              </a:rPr>
              <a:t>Mailbird</a:t>
            </a:r>
            <a:r>
              <a:rPr lang="en-US" sz="1850" b="1" dirty="0">
                <a:solidFill>
                  <a:schemeClr val="accent1">
                    <a:lumMod val="75000"/>
                  </a:schemeClr>
                </a:solidFill>
              </a:rPr>
              <a:t> Lite: </a:t>
            </a:r>
            <a:r>
              <a:rPr lang="en-US" sz="1850" dirty="0" err="1">
                <a:solidFill>
                  <a:schemeClr val="accent1">
                    <a:lumMod val="75000"/>
                  </a:schemeClr>
                </a:solidFill>
              </a:rPr>
              <a:t>Mailbird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 is a desktop email client for your Windows PC. It is packed with apps, features, shortcuts and software upgrades.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50" b="1" dirty="0">
                <a:solidFill>
                  <a:schemeClr val="accent1">
                    <a:lumMod val="75000"/>
                  </a:schemeClr>
                </a:solidFill>
              </a:rPr>
              <a:t>Claws Mail: 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Claws Mail is a free and open-source, GTK+-based email and news client. It offers easy configuration and an abundance of features. It runs on both Windows and Unix-like systems such as Linux, BSD, Solaris.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50" b="1" dirty="0">
                <a:solidFill>
                  <a:schemeClr val="accent1">
                    <a:lumMod val="75000"/>
                  </a:schemeClr>
                </a:solidFill>
              </a:rPr>
              <a:t>Opera Mail: 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Opera Mail is a lightweight, customizable mail client.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50" b="1" dirty="0">
                <a:solidFill>
                  <a:schemeClr val="accent1">
                    <a:lumMod val="75000"/>
                  </a:schemeClr>
                </a:solidFill>
              </a:rPr>
              <a:t>Mozilla Thunderbird: </a:t>
            </a:r>
            <a:r>
              <a:rPr lang="en-US" sz="1850" dirty="0">
                <a:solidFill>
                  <a:schemeClr val="accent1">
                    <a:lumMod val="75000"/>
                  </a:schemeClr>
                </a:solidFill>
              </a:rPr>
              <a:t>Thunderbird is a free email application that's easy to set up and customize - and it's loaded with great features.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Image result for eM Client  log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62419"/>
            <a:ext cx="1295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Mailbird log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97"/>
          <a:stretch/>
        </p:blipFill>
        <p:spPr bwMode="auto">
          <a:xfrm>
            <a:off x="2286000" y="5431841"/>
            <a:ext cx="1307465" cy="1310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Image result for Claws Mail  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362419"/>
            <a:ext cx="1447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Opera Mail  logo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9170" b="8733"/>
          <a:stretch/>
        </p:blipFill>
        <p:spPr bwMode="auto">
          <a:xfrm>
            <a:off x="5334000" y="5431841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Image result for Mozilla Thunderbird  logo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362419"/>
            <a:ext cx="1447800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75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274650"/>
            <a:ext cx="8299939" cy="7921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Hypertext Transfer Protocol (HTTP)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6172200" cy="4891449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Sir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Tim Berners-Lee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invented the World Wide Web in 1989.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HTTP is the set of rules for transferring files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text, graphic images, sound, video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, and other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multimedia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 files)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on the World Wide Web.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As soon as a Web user opens their Web browser, the user is indirectly making use of HTTP.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HTTP is an application protocol that runs on top of the TCP/IP suite of protocols (the foundation protocols for the Internet).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Image result for Tim Berners-Le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517" y="1447800"/>
            <a:ext cx="1998345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htt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06" y="4572000"/>
            <a:ext cx="1998345" cy="1690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4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38200" y="381000"/>
            <a:ext cx="6458800" cy="715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lang="e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98500" y="1431476"/>
            <a:ext cx="6769100" cy="4435923"/>
          </a:xfrm>
        </p:spPr>
        <p:txBody>
          <a:bodyPr/>
          <a:lstStyle/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What is 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Network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? - </a:t>
            </a:r>
            <a:r>
              <a:rPr lang="en-US" sz="1950" i="1" dirty="0" smtClean="0">
                <a:solidFill>
                  <a:schemeClr val="accent1">
                    <a:lumMod val="75000"/>
                  </a:schemeClr>
                </a:solidFill>
              </a:rPr>
              <a:t>Types, Network </a:t>
            </a:r>
            <a:r>
              <a:rPr lang="en-US" sz="1950" i="1" dirty="0">
                <a:solidFill>
                  <a:schemeClr val="accent1">
                    <a:lumMod val="75000"/>
                  </a:schemeClr>
                </a:solidFill>
              </a:rPr>
              <a:t>Topology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What is Protocols? - </a:t>
            </a:r>
            <a:r>
              <a:rPr lang="en-US" sz="1950" i="1" dirty="0" smtClean="0">
                <a:solidFill>
                  <a:schemeClr val="accent1">
                    <a:lumMod val="75000"/>
                  </a:schemeClr>
                </a:solidFill>
              </a:rPr>
              <a:t>Need </a:t>
            </a:r>
            <a:r>
              <a:rPr lang="en-US" sz="1950" i="1" dirty="0" smtClean="0">
                <a:solidFill>
                  <a:schemeClr val="accent1">
                    <a:lumMod val="75000"/>
                  </a:schemeClr>
                </a:solidFill>
              </a:rPr>
              <a:t>for Protocols</a:t>
            </a:r>
            <a:endParaRPr lang="en-US" sz="195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OSI Reference Model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Transmission Control 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Protocol/Internet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Protocol (TCP/IP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File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Transfer Protocol (FTP)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Simple Mail Transfer Protocol (SMTP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Hypertext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Transfer Protocol (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HTTP)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Secure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Hypertext Transfer 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Protocol (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HTTPS)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Secure 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Shell </a:t>
            </a: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(SSH</a:t>
            </a:r>
            <a:r>
              <a:rPr lang="en-US" sz="19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28600" indent="-2286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chemeClr val="accent1">
                    <a:lumMod val="75000"/>
                  </a:schemeClr>
                </a:solidFill>
              </a:rPr>
              <a:t>Simple Object Access Protocol (SOAP)</a:t>
            </a:r>
            <a:endParaRPr lang="en-US" sz="195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Shape 9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7352500" y="0"/>
            <a:ext cx="1791499" cy="6760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211"/>
          <p:cNvCxnSpPr/>
          <p:nvPr/>
        </p:nvCxnSpPr>
        <p:spPr>
          <a:xfrm>
            <a:off x="546100" y="1663698"/>
            <a:ext cx="0" cy="2913759"/>
          </a:xfrm>
          <a:prstGeom prst="straightConnector1">
            <a:avLst/>
          </a:prstGeom>
          <a:noFill/>
          <a:ln w="38100" cap="flat" cmpd="sng">
            <a:solidFill>
              <a:srgbClr val="2185C5"/>
            </a:solidFill>
            <a:prstDash val="solid"/>
            <a:round/>
            <a:headEnd type="oval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738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HTTP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Content Placeholder 3" descr="Image result for hypertext transfer protocol (http)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8534400" cy="5310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14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78693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Secure Hypertext Transfer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Protocol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93100" cy="384810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68275" algn="l"/>
              </a:tabLs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HTTPS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is the secure version of HTTP,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the protocol over which data is sent between the browser and the website that you are connected to.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68275" algn="l"/>
              </a:tabLs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The 'S' at the end of HTTPS stands for 'Secure'.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68275" algn="l"/>
              </a:tabLst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means all communications between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the browser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and the website are encrypted.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68275" algn="l"/>
              </a:tabLs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 is often used to protect highly confidential online transactions like online banking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&amp; online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shopping order forms.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168275" algn="l"/>
              </a:tabLst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Web browsers such as Internet Explorer, Firefox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&amp; Chrome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also display a padlock icon in the address bar to visually indicate that a HTTPS connection is in effect. </a:t>
            </a:r>
          </a:p>
          <a:p>
            <a:endParaRPr lang="en-US" sz="2100" dirty="0"/>
          </a:p>
        </p:txBody>
      </p:sp>
      <p:pic>
        <p:nvPicPr>
          <p:cNvPr id="4" name="Picture 3" descr="Image result for HTTP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295900"/>
            <a:ext cx="3200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HTTP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16483" r="2653" b="21507"/>
          <a:stretch/>
        </p:blipFill>
        <p:spPr bwMode="auto">
          <a:xfrm>
            <a:off x="5562600" y="5410200"/>
            <a:ext cx="2743200" cy="1028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16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6462600" cy="8683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Explained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Content Placeholder 5" descr="what is https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" t="17618" r="1337" b="11554"/>
          <a:stretch/>
        </p:blipFill>
        <p:spPr bwMode="auto">
          <a:xfrm>
            <a:off x="11724" y="1295400"/>
            <a:ext cx="9079522" cy="54277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221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534400" cy="7921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does HTTPS work: SSL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explained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Related image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9"/>
          <a:stretch/>
        </p:blipFill>
        <p:spPr bwMode="auto">
          <a:xfrm>
            <a:off x="48846" y="1219200"/>
            <a:ext cx="9144000" cy="5334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46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8683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Secure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Shell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(SSH)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054100"/>
            <a:ext cx="8153400" cy="5257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SSH, also known as Secure Socket Shell, is a network protocol that provides administrators with a secure way to access a remote computer. 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best known example application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is for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remote login to computer systems by users.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SSH provides strong authentication and secure encrypted data communications between two computers connecting over an insecure network such as the Internet.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SSH is widely used by network administrators for managing systems and applications remotely, allowing them to log in to another computer over a network, execute commands and move files from one computer to another.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Image result for SSH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8" t="13532" r="2684" b="19097"/>
          <a:stretch/>
        </p:blipFill>
        <p:spPr bwMode="auto">
          <a:xfrm>
            <a:off x="2743200" y="1828800"/>
            <a:ext cx="4724400" cy="16293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41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9445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SSH Architecture</a:t>
            </a:r>
          </a:p>
        </p:txBody>
      </p:sp>
      <p:pic>
        <p:nvPicPr>
          <p:cNvPr id="3" name="Picture 2" descr="Image result for Secure Shell protocol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6407" r="5080" b="13866"/>
          <a:stretch/>
        </p:blipFill>
        <p:spPr bwMode="auto">
          <a:xfrm>
            <a:off x="556846" y="1524000"/>
            <a:ext cx="8077200" cy="464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49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50"/>
            <a:ext cx="8534400" cy="114300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Simple Object Access Protocol (SOAP)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524001"/>
            <a:ext cx="7107300" cy="434340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Communication protocol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For communication between applications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format for sending messages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Is designed to communicate via Internet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Platform independent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Language independent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Based on XML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Simple and extensible </a:t>
            </a:r>
          </a:p>
          <a:p>
            <a:endParaRPr lang="en-US" sz="2400" dirty="0"/>
          </a:p>
        </p:txBody>
      </p:sp>
      <p:pic>
        <p:nvPicPr>
          <p:cNvPr id="4" name="Picture 3" descr="Simple Object Access Protocol, SOA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41700"/>
            <a:ext cx="3622040" cy="242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91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50"/>
            <a:ext cx="6746700" cy="868350"/>
          </a:xfrm>
        </p:spPr>
        <p:txBody>
          <a:bodyPr anchor="t"/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SOAP protocol explained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Related ima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176846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0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6462600" cy="94455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924800" cy="5562600"/>
          </a:xfrm>
        </p:spPr>
        <p:txBody>
          <a:bodyPr/>
          <a:lstStyle/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Alani, M. M. (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2014). 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Guide to OSI and TCP/IP Models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. Cham: Springer International Publishing. https://doi.org/10.1007/978-3-319-05152-9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Cardwell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, K. (2016). Network Protocols. In 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Essential Skills for Hackers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 (pp. 1–5). Elsevier. https://doi.org/10.1016/B978-0-12-804755-2.00001-6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Communications protocol, https://en.wikipedia.org/wiki/Communications_protocol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Cowley, J. (2013). Network Protocols. In J. Cowley, 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Communications and Networking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 (pp. 81–109). London: Springer London. https://doi.org/10.1007/978-1-4471-4357-4_6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Encryption is not the same as security – Please take note https://www.webscreationsdesign.com/encryption-is-not-the-same-as-security-please-take-note/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File Transfer Protocol (FTP) </a:t>
            </a:r>
            <a:r>
              <a:rPr lang="en-US" sz="1300" u="sng" dirty="0">
                <a:solidFill>
                  <a:schemeClr val="accent1">
                    <a:lumMod val="75000"/>
                  </a:schemeClr>
                </a:solidFill>
              </a:rPr>
              <a:t>http://www.brainkart.com/article/File-Transfer-Protocol--FTP-_13494/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 err="1" smtClean="0">
                <a:solidFill>
                  <a:schemeClr val="accent1">
                    <a:lumMod val="75000"/>
                  </a:schemeClr>
                </a:solidFill>
              </a:rPr>
              <a:t>Goralski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, W. (2017). 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The illustrated network: how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</a:rPr>
              <a:t>tcp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</a:rPr>
              <a:t>ip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 works in a modern network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 (2nd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</a:rPr>
              <a:t>edn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). Cambridge, MA: Elsevier.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Introduction To OSI Model </a:t>
            </a:r>
            <a:r>
              <a:rPr lang="en-US" sz="1300" u="sng" dirty="0">
                <a:solidFill>
                  <a:schemeClr val="accent1">
                    <a:lumMod val="75000"/>
                  </a:schemeClr>
                </a:solidFill>
              </a:rPr>
              <a:t>https://teamultimate.in/osi-model/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Lists of network protocols, </a:t>
            </a:r>
            <a:r>
              <a:rPr lang="en-US" sz="1300" u="sng" dirty="0">
                <a:solidFill>
                  <a:schemeClr val="accent1">
                    <a:lumMod val="75000"/>
                  </a:schemeClr>
                </a:solidFill>
              </a:rPr>
              <a:t>https://en.wikipedia.org/wiki/Lists_of_network_protocols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OSI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model – how Internet works </a:t>
            </a:r>
            <a:r>
              <a:rPr lang="en-US" sz="1300" u="sng" dirty="0">
                <a:solidFill>
                  <a:schemeClr val="accent1">
                    <a:lumMod val="75000"/>
                  </a:schemeClr>
                </a:solidFill>
              </a:rPr>
              <a:t>http://www.gargasz.info/osi-model-how-internet-works/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Wilde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, E. (1999). 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</a:rPr>
              <a:t>Wilde’s WWW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. Berlin, Heidelberg: Springer Berlin Heidelberg. https://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doi.org/10.1007/978-3-642-95855-7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  <a:tabLst>
                <a:tab pos="168275" algn="l"/>
              </a:tabLst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Network Protocols - https://www.youtube.com/watch?v=QrNnRJqTMO8&amp;t=2s</a:t>
            </a:r>
          </a:p>
          <a:p>
            <a:pPr marL="228600" lvl="0" indent="-228600">
              <a:spcAft>
                <a:spcPts val="600"/>
              </a:spcAft>
              <a:buFont typeface="+mj-lt"/>
              <a:buAutoNum type="arabicPeriod"/>
              <a:tabLst>
                <a:tab pos="168275" algn="l"/>
              </a:tabLst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Communications protocol -  https://en.wikipedia.org/wiki/Communications_protocol 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  <a:tabLst>
                <a:tab pos="168275" algn="l"/>
              </a:tabLst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Network topologies - https://www.youtube.com/watch?v=F35sSPTahS8&amp;t=2s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Understanding the OSI Reference Model: Cisco Router Training 101 - https://</a:t>
            </a:r>
            <a:r>
              <a:rPr lang="en-US" sz="1300" dirty="0" smtClean="0">
                <a:solidFill>
                  <a:schemeClr val="accent1">
                    <a:lumMod val="75000"/>
                  </a:schemeClr>
                </a:solidFill>
              </a:rPr>
              <a:t>www.youtube.com/watch?v=sVDwG2RdJho&amp;t=65s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4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67467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Acknowledgement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8915400" cy="281939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Dr. </a:t>
            </a:r>
            <a:r>
              <a:rPr lang="en-US" sz="2100" dirty="0" err="1">
                <a:solidFill>
                  <a:schemeClr val="accent1">
                    <a:lumMod val="75000"/>
                  </a:schemeClr>
                </a:solidFill>
              </a:rPr>
              <a:t>Muttayya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K., </a:t>
            </a:r>
            <a:r>
              <a:rPr lang="en-US" sz="2100" i="1" dirty="0" smtClean="0">
                <a:solidFill>
                  <a:schemeClr val="accent1">
                    <a:lumMod val="75000"/>
                  </a:schemeClr>
                </a:solidFill>
              </a:rPr>
              <a:t>Professor, </a:t>
            </a:r>
            <a:r>
              <a:rPr lang="en-US" sz="2100" i="1" dirty="0" smtClean="0">
                <a:solidFill>
                  <a:schemeClr val="accent1">
                    <a:lumMod val="75000"/>
                  </a:schemeClr>
                </a:solidFill>
              </a:rPr>
              <a:t>School of Library &amp;Information Science, CUG</a:t>
            </a:r>
            <a:endParaRPr lang="en-US" sz="21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Dr. K.B. </a:t>
            </a:r>
            <a:r>
              <a:rPr lang="en-US" sz="2100" dirty="0" err="1" smtClean="0">
                <a:solidFill>
                  <a:schemeClr val="accent1">
                    <a:lumMod val="75000"/>
                  </a:schemeClr>
                </a:solidFill>
              </a:rPr>
              <a:t>Agadi</a:t>
            </a: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100" i="1" dirty="0">
                <a:solidFill>
                  <a:schemeClr val="accent1">
                    <a:lumMod val="75000"/>
                  </a:schemeClr>
                </a:solidFill>
              </a:rPr>
              <a:t>Assistant </a:t>
            </a:r>
            <a:r>
              <a:rPr lang="en-US" sz="2100" i="1" dirty="0" smtClean="0">
                <a:solidFill>
                  <a:schemeClr val="accent1">
                    <a:lumMod val="75000"/>
                  </a:schemeClr>
                </a:solidFill>
              </a:rPr>
              <a:t>Librarian, Central University of </a:t>
            </a:r>
            <a:r>
              <a:rPr lang="en-US" sz="2100" i="1" dirty="0" smtClean="0">
                <a:solidFill>
                  <a:schemeClr val="accent1">
                    <a:lumMod val="75000"/>
                  </a:schemeClr>
                </a:solidFill>
              </a:rPr>
              <a:t>Gujarat.</a:t>
            </a:r>
            <a:endParaRPr lang="en-US" sz="2100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 smtClean="0">
                <a:solidFill>
                  <a:schemeClr val="accent1">
                    <a:lumMod val="75000"/>
                  </a:schemeClr>
                </a:solidFill>
              </a:rPr>
              <a:t>Faculty Members &amp; Students, </a:t>
            </a:r>
            <a:r>
              <a:rPr lang="en-US" sz="2100" i="1" dirty="0">
                <a:solidFill>
                  <a:schemeClr val="accent1">
                    <a:lumMod val="75000"/>
                  </a:schemeClr>
                </a:solidFill>
              </a:rPr>
              <a:t>School of Library &amp;Information </a:t>
            </a:r>
            <a:r>
              <a:rPr lang="en-US" sz="2100" i="1" dirty="0" smtClean="0">
                <a:solidFill>
                  <a:schemeClr val="accent1">
                    <a:lumMod val="75000"/>
                  </a:schemeClr>
                </a:solidFill>
              </a:rPr>
              <a:t>Science, CUG</a:t>
            </a:r>
            <a:endParaRPr lang="en-US" sz="21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1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78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mage result for network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-35170"/>
            <a:ext cx="9138138" cy="68931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51"/>
          <p:cNvSpPr/>
          <p:nvPr/>
        </p:nvSpPr>
        <p:spPr>
          <a:xfrm>
            <a:off x="317500" y="2889250"/>
            <a:ext cx="7630236" cy="2457450"/>
          </a:xfrm>
          <a:prstGeom prst="rect">
            <a:avLst/>
          </a:prstGeom>
          <a:solidFill>
            <a:srgbClr val="FFFFFF">
              <a:alpha val="82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54"/>
          <p:cNvSpPr/>
          <p:nvPr/>
        </p:nvSpPr>
        <p:spPr>
          <a:xfrm>
            <a:off x="3688652" y="5314580"/>
            <a:ext cx="1837800" cy="102899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55"/>
          <p:cNvSpPr/>
          <p:nvPr/>
        </p:nvSpPr>
        <p:spPr>
          <a:xfrm>
            <a:off x="5527194" y="5314580"/>
            <a:ext cx="1837800" cy="102899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56"/>
          <p:cNvSpPr/>
          <p:nvPr/>
        </p:nvSpPr>
        <p:spPr>
          <a:xfrm>
            <a:off x="12700" y="5314580"/>
            <a:ext cx="1837800" cy="102899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57"/>
          <p:cNvSpPr/>
          <p:nvPr/>
        </p:nvSpPr>
        <p:spPr>
          <a:xfrm>
            <a:off x="1850738" y="5314580"/>
            <a:ext cx="1837800" cy="102899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52"/>
          <p:cNvSpPr txBox="1">
            <a:spLocks noGrp="1"/>
          </p:cNvSpPr>
          <p:nvPr>
            <p:ph type="title"/>
          </p:nvPr>
        </p:nvSpPr>
        <p:spPr>
          <a:xfrm>
            <a:off x="505452" y="2908300"/>
            <a:ext cx="7554036" cy="2457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 network consists of two or more computers that are linked in order to share resources, exchange files, or allow electronic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communications.</a:t>
            </a:r>
            <a:b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0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computers on a network may be linked through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cables,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telephone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lines,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radio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waves,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satellites, or infrared light beams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Shape 152"/>
          <p:cNvSpPr txBox="1">
            <a:spLocks/>
          </p:cNvSpPr>
          <p:nvPr/>
        </p:nvSpPr>
        <p:spPr>
          <a:xfrm>
            <a:off x="311150" y="879475"/>
            <a:ext cx="7592136" cy="7364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ct val="1000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97ABBC"/>
              </a:buClr>
              <a:buSzPct val="1000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What is a Network?</a:t>
            </a:r>
            <a:endParaRPr lang="e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7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7ECEFD"/>
                </a:solidFill>
              </a:rPr>
              <a:t>Thank You!</a:t>
            </a:r>
            <a:endParaRPr lang="en" sz="6000" dirty="0">
              <a:solidFill>
                <a:srgbClr val="7ECEFD"/>
              </a:solidFill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</a:rPr>
              <a:t>Any 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868350"/>
          </a:xfrm>
        </p:spPr>
        <p:txBody>
          <a:bodyPr anchor="t"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Types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Networks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64005"/>
            <a:ext cx="5653984" cy="304800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Local Area Network (LAN)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Wide Area Network (WAN)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Metropolitan Area Networks (MAN)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Wireless LAN (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WLAN)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Wireless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WAN (WWAN)</a:t>
            </a:r>
          </a:p>
        </p:txBody>
      </p:sp>
      <p:pic>
        <p:nvPicPr>
          <p:cNvPr id="4" name="Picture 3" descr="Image result for Local Area Network diagram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0"/>
          <a:stretch/>
        </p:blipFill>
        <p:spPr bwMode="auto">
          <a:xfrm>
            <a:off x="6593949" y="1295400"/>
            <a:ext cx="2422714" cy="17926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Image result for Wide Area Networ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59" y="3204411"/>
            <a:ext cx="2500919" cy="152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Metropolitan Area Network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583" y="4876800"/>
            <a:ext cx="2555059" cy="1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Wireless LA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58272"/>
            <a:ext cx="2438400" cy="156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Wireless WA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" y="5167764"/>
            <a:ext cx="3496310" cy="1388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9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800"/>
            <a:ext cx="6462600" cy="6858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 Topology</a:t>
            </a:r>
          </a:p>
        </p:txBody>
      </p:sp>
      <p:pic>
        <p:nvPicPr>
          <p:cNvPr id="4" name="Picture 4" descr="\\10.100.82.232\d\Illustration-of-network-topolo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900"/>
            <a:ext cx="91440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3505200"/>
            <a:ext cx="28194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1066800"/>
            <a:ext cx="2743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486400"/>
            <a:ext cx="4267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3733800"/>
            <a:ext cx="34290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1800" y="977900"/>
            <a:ext cx="2286000" cy="252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0" y="838200"/>
            <a:ext cx="35052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5200" y="3124200"/>
            <a:ext cx="25146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2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913622" y="457200"/>
            <a:ext cx="7628100" cy="7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is Protocol</a:t>
            </a:r>
          </a:p>
        </p:txBody>
      </p:sp>
      <p:sp>
        <p:nvSpPr>
          <p:cNvPr id="8" name="Shape 84"/>
          <p:cNvSpPr txBox="1"/>
          <p:nvPr/>
        </p:nvSpPr>
        <p:spPr>
          <a:xfrm>
            <a:off x="893699" y="1371600"/>
            <a:ext cx="6491839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Communication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protocols are agreed sets of rules and procedures for computers to exchange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information.</a:t>
            </a:r>
          </a:p>
          <a:p>
            <a:pPr marL="342900" lvl="0" indent="-34290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Like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humans agreeing to speak the same language during a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conversation.</a:t>
            </a:r>
          </a:p>
          <a:p>
            <a:pPr marL="342900" lvl="0" indent="-34290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two computers to exchange data, they must be using the same protocols.</a:t>
            </a:r>
          </a:p>
          <a:p>
            <a:pPr lvl="0">
              <a:spcBef>
                <a:spcPts val="600"/>
              </a:spcBef>
              <a:buClr>
                <a:schemeClr val="dk1"/>
              </a:buClr>
            </a:pPr>
            <a:endParaRPr lang="en-US" dirty="0" smtClean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</a:pPr>
            <a:endParaRPr lang="en-US" dirty="0" smtClean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</a:pPr>
            <a:r>
              <a:rPr lang="en-US" b="1" i="1" dirty="0" smtClean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If </a:t>
            </a:r>
            <a:r>
              <a:rPr lang="en-US" b="1" i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we both utilize the same protocol then you know how to format data so I will understand it and I know how to format data so you will understand </a:t>
            </a:r>
            <a:r>
              <a:rPr lang="en-US" b="1" i="1" dirty="0" smtClean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it</a:t>
            </a:r>
            <a:endParaRPr lang="en-US" b="1" i="1" dirty="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62" y="1219200"/>
            <a:ext cx="1784452" cy="14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&quot;radio voice&quot;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889486"/>
            <a:ext cx="1828800" cy="17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&quot;radio voice&quot;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9" y="2880315"/>
            <a:ext cx="13525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Voice and Radio Communic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26" y="5197592"/>
            <a:ext cx="1895564" cy="145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 descr="Image result for conversation nodding gif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5197592"/>
            <a:ext cx="1519237" cy="145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Related image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06" y="5205587"/>
            <a:ext cx="1902732" cy="145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Image result for phone call kid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1726" r="10197"/>
          <a:stretch/>
        </p:blipFill>
        <p:spPr bwMode="auto">
          <a:xfrm>
            <a:off x="1943100" y="5192314"/>
            <a:ext cx="1703705" cy="14570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634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833375" cy="260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If we both utilize the same protocol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then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you know how to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format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data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so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I will understand it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I know how to format data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so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rPr>
              <a:t>you will understand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Need of Protoco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1875"/>
          <a:stretch/>
        </p:blipFill>
        <p:spPr bwMode="auto">
          <a:xfrm>
            <a:off x="2813050" y="3653225"/>
            <a:ext cx="6350000" cy="30891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93700" y="304800"/>
            <a:ext cx="7628100" cy="7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Need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for Protocols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Shape 84"/>
          <p:cNvSpPr txBox="1"/>
          <p:nvPr/>
        </p:nvSpPr>
        <p:spPr>
          <a:xfrm>
            <a:off x="893700" y="1152525"/>
            <a:ext cx="7793100" cy="2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Need a standard means of communication between devices</a:t>
            </a:r>
          </a:p>
          <a:p>
            <a:pPr marL="285750" lvl="0" indent="-28575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Can’t communicate if speaking two different languages</a:t>
            </a:r>
          </a:p>
          <a:p>
            <a:pPr marL="285750" indent="-28575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Protocols are needed for predetermined understandings for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communications</a:t>
            </a:r>
          </a:p>
          <a:p>
            <a:pPr marL="285750" indent="-285750">
              <a:spcAft>
                <a:spcPts val="600"/>
              </a:spcAft>
              <a:buClr>
                <a:srgbClr val="67748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It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helps the smooth functioning of a system, such contribution to a system may benefit or offend you from where you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stand</a:t>
            </a:r>
          </a:p>
          <a:p>
            <a:pPr>
              <a:spcBef>
                <a:spcPts val="600"/>
              </a:spcBef>
              <a:buClr>
                <a:schemeClr val="dk1"/>
              </a:buClr>
            </a:pPr>
            <a:endParaRPr lang="en-US" sz="200" b="1" i="1" dirty="0" smtClean="0">
              <a:solidFill>
                <a:schemeClr val="accent1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600"/>
              </a:spcBef>
              <a:buClr>
                <a:schemeClr val="dk1"/>
              </a:buClr>
            </a:pPr>
            <a:r>
              <a:rPr lang="en-US" sz="1800" b="1" i="1" dirty="0" smtClean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Therefore </a:t>
            </a:r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we have a concept called </a:t>
            </a:r>
            <a:r>
              <a:rPr lang="en-US" sz="1800" b="1" i="1" dirty="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“Protocol”</a:t>
            </a:r>
          </a:p>
          <a:p>
            <a:pPr lvl="0">
              <a:spcBef>
                <a:spcPts val="600"/>
              </a:spcBef>
              <a:buClr>
                <a:schemeClr val="dk1"/>
              </a:buClr>
            </a:pPr>
            <a:endParaRPr lang="en-US" sz="1800" dirty="0">
              <a:solidFill>
                <a:schemeClr val="accent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</a:pPr>
            <a:endParaRPr lang="en-US" dirty="0" smtClean="0">
              <a:solidFill>
                <a:schemeClr val="accent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4462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50"/>
            <a:ext cx="80772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Open System Interconnection (OSI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 Reference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90678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32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1579</Words>
  <Application>Microsoft Office PowerPoint</Application>
  <PresentationFormat>On-screen Show (4:3)</PresentationFormat>
  <Paragraphs>140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Raleway</vt:lpstr>
      <vt:lpstr>Tahoma</vt:lpstr>
      <vt:lpstr>Lato</vt:lpstr>
      <vt:lpstr>Times New Roman</vt:lpstr>
      <vt:lpstr>Wingdings</vt:lpstr>
      <vt:lpstr>Antonio template</vt:lpstr>
      <vt:lpstr>NETWORK PROTOCOLS</vt:lpstr>
      <vt:lpstr>Contents</vt:lpstr>
      <vt:lpstr>A network consists of two or more computers that are linked in order to share resources, exchange files, or allow electronic communications. . The computers on a network may be linked through cables, telephone lines, radio waves, satellites, or infrared light beams.</vt:lpstr>
      <vt:lpstr>Types of Networks</vt:lpstr>
      <vt:lpstr>Network Topology</vt:lpstr>
      <vt:lpstr>What is Protocol</vt:lpstr>
      <vt:lpstr>PowerPoint Presentation</vt:lpstr>
      <vt:lpstr>Need for Protocols</vt:lpstr>
      <vt:lpstr>Open System Interconnection (OSI) Reference Model</vt:lpstr>
      <vt:lpstr>PowerPoint Presentation</vt:lpstr>
      <vt:lpstr>Transmission Control Protocol/ Internet Protocol (TCP/IP)</vt:lpstr>
      <vt:lpstr>OSI Example for Ethernet Media - TCP/IP Stack</vt:lpstr>
      <vt:lpstr>File Transfer Protocol (FTP)</vt:lpstr>
      <vt:lpstr>How FTP works</vt:lpstr>
      <vt:lpstr>FTP Clients</vt:lpstr>
      <vt:lpstr>Simple Mail Transfer Protocol (SMTP)</vt:lpstr>
      <vt:lpstr>How Email Works</vt:lpstr>
      <vt:lpstr>SMTP Clients</vt:lpstr>
      <vt:lpstr>Hypertext Transfer Protocol (HTTP)</vt:lpstr>
      <vt:lpstr>How HTTP Works</vt:lpstr>
      <vt:lpstr>Secure Hypertext Transfer Protocol (HTTPS)</vt:lpstr>
      <vt:lpstr>HTTPS Explained</vt:lpstr>
      <vt:lpstr>How does HTTPS work: SSL explained</vt:lpstr>
      <vt:lpstr>Secure Shell (SSH)</vt:lpstr>
      <vt:lpstr>SSH Architecture</vt:lpstr>
      <vt:lpstr>Simple Object Access Protocol (SOAP)</vt:lpstr>
      <vt:lpstr>SOAP protocol explained</vt:lpstr>
      <vt:lpstr>References</vt:lpstr>
      <vt:lpstr>Acknowledgement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PROTOCOLS</dc:title>
  <cp:lastModifiedBy>Administrator</cp:lastModifiedBy>
  <cp:revision>45</cp:revision>
  <dcterms:modified xsi:type="dcterms:W3CDTF">2017-10-03T18:26:15Z</dcterms:modified>
</cp:coreProperties>
</file>